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8"/>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2D47-66C8-0049-A1DF-A1080EAAF6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3D814-374F-DB43-8DFC-C27F5D198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DCE4D-192D-B84D-AC21-816D973E7EB0}"/>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4567D425-CEF1-4C4A-AE23-512105D8E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ABD3-E64A-CA4F-90AE-B155E273F561}"/>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761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59C4-1AE8-9A44-AD85-F247BEB6D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6403C-3C73-2D45-B054-FF579002BF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ECAF2-97AE-D749-8024-4CAC9137F872}"/>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6B03D696-C96F-DA45-B208-F96548BB6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EF9D-81BE-D743-9C79-C21FA903B39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99573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5E675-A4D5-B94D-BDA2-F6D608B482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724A72-DE2B-6548-BBE2-CAE7404FF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37F98-5507-9747-8367-03554F60E16F}"/>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B02D3D23-C278-0F41-8D16-8539DDF81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83B0F-BCF4-4B4B-93D6-9D3227AEA6A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80246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CD39-0003-3E4C-9356-CC43344A7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13D16-25FC-FC46-8638-5B720BF9B3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DDC1C-0A6E-A746-8222-4DD9046975AF}"/>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3FB16DE0-0ACF-DC49-AE78-818B91486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185D-7EC2-C34D-B3F7-47B0E8BA24B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2471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79D7-F7DC-4E4D-B534-FE98477771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D163D6-813B-204D-B748-0A6452C0D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A9268-8DBB-F543-A0B0-59D82FC7AA0C}"/>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87164308-3512-1544-BDE7-8BF661E4B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15482-3EAB-384E-8820-270DE5AEB47F}"/>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1774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823E-67FD-DF4D-8F05-147DCCFA93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9353A-50A6-5346-804A-630AE3578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17A363-ED24-8940-BB37-4B0D6FEC6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FB0FD-C687-0641-92D1-DA321EAA1236}"/>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6" name="Footer Placeholder 5">
            <a:extLst>
              <a:ext uri="{FF2B5EF4-FFF2-40B4-BE49-F238E27FC236}">
                <a16:creationId xmlns:a16="http://schemas.microsoft.com/office/drawing/2014/main" id="{E6BADB51-8050-FC44-AFBC-8393C0991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10D2F-8E03-AD48-B2E0-474C78018568}"/>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8978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FC63-6305-4B4D-AD3F-7F54AB1DF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D5030-51F2-8D43-8FAE-537A1E52B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00BF3-2659-774F-912C-60D88CC38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99E72-9EEC-AD49-B2E5-E9F12160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0E468-082F-F949-B3B4-3329B40CB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D2AEA-DE65-AF41-9AA8-3017A778A396}"/>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8" name="Footer Placeholder 7">
            <a:extLst>
              <a:ext uri="{FF2B5EF4-FFF2-40B4-BE49-F238E27FC236}">
                <a16:creationId xmlns:a16="http://schemas.microsoft.com/office/drawing/2014/main" id="{336BE7FE-7915-9B43-A3EF-CFC65FD5C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AF4E58-724A-F74E-B738-39446098B38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98171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C921-A0BC-D742-A33C-E6ECDCCE31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ACEFE-665F-A64E-9910-1A3083E07CA5}"/>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4" name="Footer Placeholder 3">
            <a:extLst>
              <a:ext uri="{FF2B5EF4-FFF2-40B4-BE49-F238E27FC236}">
                <a16:creationId xmlns:a16="http://schemas.microsoft.com/office/drawing/2014/main" id="{65B735ED-CCF6-CE4A-AEC2-E840833F2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E43E7-9862-BF45-86BB-47DFB453510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236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4D8EF-265F-F840-AAD7-C0CBF43FE760}"/>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3" name="Footer Placeholder 2">
            <a:extLst>
              <a:ext uri="{FF2B5EF4-FFF2-40B4-BE49-F238E27FC236}">
                <a16:creationId xmlns:a16="http://schemas.microsoft.com/office/drawing/2014/main" id="{E93E1367-C5EA-214E-8233-B362DC5C3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78C5D-17AC-2744-8826-F6C8F08B084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56009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17AB-65C7-5849-93E3-3A3AAA208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6F0133-0061-4141-8F78-5CE4C6BBB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E64A7B-BB20-1A41-BE62-E5F91CF00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C4948-3CDE-C84E-A88E-9F6E2CE9B126}"/>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6" name="Footer Placeholder 5">
            <a:extLst>
              <a:ext uri="{FF2B5EF4-FFF2-40B4-BE49-F238E27FC236}">
                <a16:creationId xmlns:a16="http://schemas.microsoft.com/office/drawing/2014/main" id="{5F5A6577-B9D7-144D-BD26-17DE4EF68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8C044-9CFA-AF43-94FA-98DAB3ECCC3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716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FAB1-68EF-2C4A-9C99-D8B050B6A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DC5B7E-72B3-AA4D-8DD9-5E194BA9A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7CF2D8-C36C-054F-9DF3-FED187F2E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89A5E-01F2-EB43-BE60-AEF658FFD56C}"/>
              </a:ext>
            </a:extLst>
          </p:cNvPr>
          <p:cNvSpPr>
            <a:spLocks noGrp="1"/>
          </p:cNvSpPr>
          <p:nvPr>
            <p:ph type="dt" sz="half" idx="10"/>
          </p:nvPr>
        </p:nvSpPr>
        <p:spPr/>
        <p:txBody>
          <a:bodyPr/>
          <a:lstStyle/>
          <a:p>
            <a:fld id="{BA1133BC-1F9B-0643-87C1-211323B94520}" type="datetimeFigureOut">
              <a:rPr lang="en-US" smtClean="0"/>
              <a:t>8/27/20</a:t>
            </a:fld>
            <a:endParaRPr lang="en-US"/>
          </a:p>
        </p:txBody>
      </p:sp>
      <p:sp>
        <p:nvSpPr>
          <p:cNvPr id="6" name="Footer Placeholder 5">
            <a:extLst>
              <a:ext uri="{FF2B5EF4-FFF2-40B4-BE49-F238E27FC236}">
                <a16:creationId xmlns:a16="http://schemas.microsoft.com/office/drawing/2014/main" id="{7B8FE135-3DB8-6647-BD58-9299BC41F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DE505-940C-FD47-A74E-2A96F22DD4ED}"/>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100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376FA-2A32-454E-9394-A20D90D4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572D7A-875A-0243-8491-F1C8AD7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2FDFA-147E-AC49-99D1-19641932DD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33BC-1F9B-0643-87C1-211323B94520}" type="datetimeFigureOut">
              <a:rPr lang="en-US" smtClean="0"/>
              <a:t>8/27/20</a:t>
            </a:fld>
            <a:endParaRPr lang="en-US"/>
          </a:p>
        </p:txBody>
      </p:sp>
      <p:sp>
        <p:nvSpPr>
          <p:cNvPr id="5" name="Footer Placeholder 4">
            <a:extLst>
              <a:ext uri="{FF2B5EF4-FFF2-40B4-BE49-F238E27FC236}">
                <a16:creationId xmlns:a16="http://schemas.microsoft.com/office/drawing/2014/main" id="{D0D20082-3B34-BD4E-8ECF-C901EBA42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B2CC3B-FCBE-B24A-BC80-AD47AD9D2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0F27B-195E-AD46-AF94-78A7BB9B06AA}" type="slidenum">
              <a:rPr lang="en-US" smtClean="0"/>
              <a:t>‹#›</a:t>
            </a:fld>
            <a:endParaRPr lang="en-US"/>
          </a:p>
        </p:txBody>
      </p:sp>
    </p:spTree>
    <p:extLst>
      <p:ext uri="{BB962C8B-B14F-4D97-AF65-F5344CB8AC3E}">
        <p14:creationId xmlns:p14="http://schemas.microsoft.com/office/powerpoint/2010/main" val="613915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ooks.goalkicker.com/ReactNativeBook/" TargetMode="External"/><Relationship Id="rId2" Type="http://schemas.openxmlformats.org/officeDocument/2006/relationships/hyperlink" Target="https://books.goalkicker.com/AndroidBook/" TargetMode="External"/><Relationship Id="rId1" Type="http://schemas.openxmlformats.org/officeDocument/2006/relationships/slideLayout" Target="../slideLayouts/slideLayout2.xml"/><Relationship Id="rId5" Type="http://schemas.openxmlformats.org/officeDocument/2006/relationships/hyperlink" Target="https://reactnative.dev/docs/getting-started" TargetMode="External"/><Relationship Id="rId4" Type="http://schemas.openxmlformats.org/officeDocument/2006/relationships/hyperlink" Target="http://developer.android.com/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adlet.com/pawluk/xrituv49z2b05x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HTC_Dream" TargetMode="External"/><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ppawluk@georgebrown.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linkedin.com/learning/android-app-development-quick-star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2CC-AC37-A848-AD01-42C0EBC46897}"/>
              </a:ext>
            </a:extLst>
          </p:cNvPr>
          <p:cNvSpPr>
            <a:spLocks noGrp="1"/>
          </p:cNvSpPr>
          <p:nvPr>
            <p:ph type="ctrTitle"/>
          </p:nvPr>
        </p:nvSpPr>
        <p:spPr/>
        <p:txBody>
          <a:bodyPr/>
          <a:lstStyle/>
          <a:p>
            <a:r>
              <a:rPr lang="en-US" dirty="0"/>
              <a:t>COMP3074 Mobile App Development I</a:t>
            </a:r>
          </a:p>
        </p:txBody>
      </p:sp>
      <p:sp>
        <p:nvSpPr>
          <p:cNvPr id="3" name="Subtitle 2">
            <a:extLst>
              <a:ext uri="{FF2B5EF4-FFF2-40B4-BE49-F238E27FC236}">
                <a16:creationId xmlns:a16="http://schemas.microsoft.com/office/drawing/2014/main" id="{90114DE5-46FA-5042-81D1-0E7248064323}"/>
              </a:ext>
            </a:extLst>
          </p:cNvPr>
          <p:cNvSpPr>
            <a:spLocks noGrp="1"/>
          </p:cNvSpPr>
          <p:nvPr>
            <p:ph type="subTitle" idx="1"/>
          </p:nvPr>
        </p:nvSpPr>
        <p:spPr/>
        <p:txBody>
          <a:bodyPr/>
          <a:lstStyle/>
          <a:p>
            <a:r>
              <a:rPr lang="en-US" dirty="0"/>
              <a:t>Week 1</a:t>
            </a:r>
          </a:p>
        </p:txBody>
      </p:sp>
    </p:spTree>
    <p:extLst>
      <p:ext uri="{BB962C8B-B14F-4D97-AF65-F5344CB8AC3E}">
        <p14:creationId xmlns:p14="http://schemas.microsoft.com/office/powerpoint/2010/main" val="1151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a:t>Assignments will cover main topics from the lectures. Students will be required to use theoretical information from the lecture in the practical task. </a:t>
            </a:r>
            <a:endParaRPr lang="en-CA" dirty="0">
              <a:effectLst/>
            </a:endParaRPr>
          </a:p>
          <a:p>
            <a:r>
              <a:rPr lang="en-US" dirty="0"/>
              <a:t>Students should work independently</a:t>
            </a:r>
          </a:p>
          <a:p>
            <a:r>
              <a:rPr lang="en-US" dirty="0"/>
              <a:t>Late submissions will be punished by 10% deduction for each day past due day. After 10 days you receive 0 automatically</a:t>
            </a:r>
          </a:p>
          <a:p>
            <a:r>
              <a:rPr lang="en-US" dirty="0"/>
              <a:t>Exceptions to this rule may be granted at professor’s discretion based on provided documentation</a:t>
            </a:r>
          </a:p>
          <a:p>
            <a:r>
              <a:rPr lang="en-US" dirty="0"/>
              <a:t>Students will be required to submit a short (3-5min) video in which they explain the project and show how it works (screen capture)</a:t>
            </a:r>
          </a:p>
        </p:txBody>
      </p:sp>
    </p:spTree>
    <p:extLst>
      <p:ext uri="{BB962C8B-B14F-4D97-AF65-F5344CB8AC3E}">
        <p14:creationId xmlns:p14="http://schemas.microsoft.com/office/powerpoint/2010/main" val="179214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err="1"/>
              <a:t>Labtests</a:t>
            </a:r>
            <a:endParaRPr lang="en-US" dirty="0"/>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err="1"/>
              <a:t>Labtest</a:t>
            </a:r>
            <a:r>
              <a:rPr lang="en-CA" dirty="0"/>
              <a:t> will cover main topics from the lectures. Students will be required to use theoretical information from the lecture in the practical task. </a:t>
            </a:r>
          </a:p>
          <a:p>
            <a:r>
              <a:rPr lang="en-CA" dirty="0">
                <a:effectLst/>
              </a:rPr>
              <a:t>Time for the </a:t>
            </a:r>
            <a:r>
              <a:rPr lang="en-CA" dirty="0" err="1">
                <a:effectLst/>
              </a:rPr>
              <a:t>labtest</a:t>
            </a:r>
            <a:r>
              <a:rPr lang="en-CA" dirty="0">
                <a:effectLst/>
              </a:rPr>
              <a:t> will be </a:t>
            </a:r>
            <a:r>
              <a:rPr lang="en-CA" dirty="0" err="1">
                <a:effectLst/>
              </a:rPr>
              <a:t>limted</a:t>
            </a:r>
            <a:r>
              <a:rPr lang="en-CA" dirty="0">
                <a:effectLst/>
              </a:rPr>
              <a:t>, and students will be required to submit the work within given time frame. </a:t>
            </a:r>
          </a:p>
          <a:p>
            <a:r>
              <a:rPr lang="en-US" dirty="0"/>
              <a:t>Students should work independently</a:t>
            </a:r>
          </a:p>
          <a:p>
            <a:r>
              <a:rPr lang="en-US" dirty="0"/>
              <a:t>Students will be required to complete the test at the specified time. Missing the </a:t>
            </a:r>
            <a:r>
              <a:rPr lang="en-US" dirty="0" err="1"/>
              <a:t>labtest</a:t>
            </a:r>
            <a:r>
              <a:rPr lang="en-US" dirty="0"/>
              <a:t> will result is automatic 0</a:t>
            </a:r>
          </a:p>
          <a:p>
            <a:r>
              <a:rPr lang="en-US" dirty="0"/>
              <a:t>Exceptions to this rule may be granted at professor’s discretion based on provided documentation</a:t>
            </a:r>
          </a:p>
        </p:txBody>
      </p:sp>
    </p:spTree>
    <p:extLst>
      <p:ext uri="{BB962C8B-B14F-4D97-AF65-F5344CB8AC3E}">
        <p14:creationId xmlns:p14="http://schemas.microsoft.com/office/powerpoint/2010/main" val="34672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a:bodyPr>
          <a:lstStyle/>
          <a:p>
            <a:r>
              <a:rPr lang="en-CA" dirty="0"/>
              <a:t>A group project (you may work in groups formed for the Capstone Project)</a:t>
            </a:r>
          </a:p>
          <a:p>
            <a:r>
              <a:rPr lang="en-CA" dirty="0"/>
              <a:t>Students are required to complete the signup for the project before the given deadline</a:t>
            </a:r>
          </a:p>
          <a:p>
            <a:r>
              <a:rPr lang="en-CA" dirty="0"/>
              <a:t>Project will be divided into milestones, in each milestone deliverables should be discussed with the professor and the</a:t>
            </a:r>
            <a:r>
              <a:rPr lang="en-CA" b="1" dirty="0"/>
              <a:t> entire team</a:t>
            </a:r>
          </a:p>
          <a:p>
            <a:r>
              <a:rPr lang="en-CA" dirty="0"/>
              <a:t>Late submission policy disused in the assignment section applies</a:t>
            </a:r>
          </a:p>
          <a:p>
            <a:r>
              <a:rPr lang="en-CA" dirty="0"/>
              <a:t>Students can propose a topic (e.g. your Capstone Project) or use provided spec. </a:t>
            </a:r>
          </a:p>
          <a:p>
            <a:endParaRPr lang="en-CA" dirty="0"/>
          </a:p>
        </p:txBody>
      </p:sp>
    </p:spTree>
    <p:extLst>
      <p:ext uri="{BB962C8B-B14F-4D97-AF65-F5344CB8AC3E}">
        <p14:creationId xmlns:p14="http://schemas.microsoft.com/office/powerpoint/2010/main" val="26073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Quizzes</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A short quizzes will take place during the lecture time</a:t>
            </a:r>
          </a:p>
          <a:p>
            <a:r>
              <a:rPr lang="en-US" dirty="0"/>
              <a:t>Quizzes will be handled online</a:t>
            </a:r>
          </a:p>
          <a:p>
            <a:r>
              <a:rPr lang="en-US" dirty="0"/>
              <a:t>Code for each quiz will be released during the lecture and time will be limited to the lecture</a:t>
            </a:r>
          </a:p>
          <a:p>
            <a:r>
              <a:rPr lang="en-US" dirty="0"/>
              <a:t>There will be no makeup quizzes</a:t>
            </a:r>
          </a:p>
        </p:txBody>
      </p:sp>
    </p:spTree>
    <p:extLst>
      <p:ext uri="{BB962C8B-B14F-4D97-AF65-F5344CB8AC3E}">
        <p14:creationId xmlns:p14="http://schemas.microsoft.com/office/powerpoint/2010/main" val="419961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Lab exercises </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Lab exercises are tasks that are realized in the lab with the professor</a:t>
            </a:r>
          </a:p>
          <a:p>
            <a:r>
              <a:rPr lang="en-US" dirty="0"/>
              <a:t>After each lab session you will have time till the end of the day to submit your solution on BB</a:t>
            </a:r>
          </a:p>
          <a:p>
            <a:r>
              <a:rPr lang="en-US" dirty="0"/>
              <a:t>There is no makeup for missed lab exercises</a:t>
            </a:r>
          </a:p>
        </p:txBody>
      </p:sp>
    </p:spTree>
    <p:extLst>
      <p:ext uri="{BB962C8B-B14F-4D97-AF65-F5344CB8AC3E}">
        <p14:creationId xmlns:p14="http://schemas.microsoft.com/office/powerpoint/2010/main" val="40621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Multiple choice test, along with coding questions</a:t>
            </a:r>
          </a:p>
          <a:p>
            <a:r>
              <a:rPr lang="en-US" dirty="0"/>
              <a:t>Limited time</a:t>
            </a:r>
          </a:p>
          <a:p>
            <a:r>
              <a:rPr lang="en-US" dirty="0"/>
              <a:t>Considering current situation, it will be handled most likely online, however, this may change </a:t>
            </a:r>
          </a:p>
          <a:p>
            <a:r>
              <a:rPr lang="en-US" dirty="0"/>
              <a:t>Exam will have to be completed at prescribe day/time</a:t>
            </a:r>
          </a:p>
        </p:txBody>
      </p:sp>
    </p:spTree>
    <p:extLst>
      <p:ext uri="{BB962C8B-B14F-4D97-AF65-F5344CB8AC3E}">
        <p14:creationId xmlns:p14="http://schemas.microsoft.com/office/powerpoint/2010/main" val="303032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Grading System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The standard George Brown College grading scale is used to convert percentage to the letter grade</a:t>
            </a:r>
          </a:p>
        </p:txBody>
      </p:sp>
    </p:spTree>
    <p:extLst>
      <p:ext uri="{BB962C8B-B14F-4D97-AF65-F5344CB8AC3E}">
        <p14:creationId xmlns:p14="http://schemas.microsoft.com/office/powerpoint/2010/main" val="265750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8F28-E88A-094D-82FE-779D9446012F}"/>
              </a:ext>
            </a:extLst>
          </p:cNvPr>
          <p:cNvSpPr>
            <a:spLocks noGrp="1"/>
          </p:cNvSpPr>
          <p:nvPr>
            <p:ph type="title"/>
          </p:nvPr>
        </p:nvSpPr>
        <p:spPr/>
        <p:txBody>
          <a:bodyPr/>
          <a:lstStyle/>
          <a:p>
            <a:r>
              <a:rPr lang="en-US" dirty="0"/>
              <a:t>Books and materials</a:t>
            </a:r>
          </a:p>
        </p:txBody>
      </p:sp>
      <p:sp>
        <p:nvSpPr>
          <p:cNvPr id="3" name="Content Placeholder 2">
            <a:extLst>
              <a:ext uri="{FF2B5EF4-FFF2-40B4-BE49-F238E27FC236}">
                <a16:creationId xmlns:a16="http://schemas.microsoft.com/office/drawing/2014/main" id="{7F1A118F-AE8D-E448-9630-A275CA89B760}"/>
              </a:ext>
            </a:extLst>
          </p:cNvPr>
          <p:cNvSpPr>
            <a:spLocks noGrp="1"/>
          </p:cNvSpPr>
          <p:nvPr>
            <p:ph idx="1"/>
          </p:nvPr>
        </p:nvSpPr>
        <p:spPr/>
        <p:txBody>
          <a:bodyPr/>
          <a:lstStyle/>
          <a:p>
            <a:pPr fontAlgn="base"/>
            <a:r>
              <a:rPr lang="en-US" b="1" u="sng" dirty="0"/>
              <a:t>Required:</a:t>
            </a:r>
            <a:r>
              <a:rPr lang="en-US" dirty="0"/>
              <a:t> </a:t>
            </a:r>
          </a:p>
          <a:p>
            <a:pPr lvl="1" fontAlgn="base"/>
            <a:r>
              <a:rPr lang="en-US" dirty="0"/>
              <a:t>Android: </a:t>
            </a:r>
            <a:r>
              <a:rPr lang="en-US" u="sng" dirty="0">
                <a:hlinkClick r:id="rId2"/>
              </a:rPr>
              <a:t>https://books.goalkicker.com/AndroidBook/</a:t>
            </a:r>
            <a:r>
              <a:rPr lang="en-US" dirty="0"/>
              <a:t> </a:t>
            </a:r>
          </a:p>
          <a:p>
            <a:pPr lvl="1" fontAlgn="base"/>
            <a:r>
              <a:rPr lang="en-US" dirty="0"/>
              <a:t>React Native: </a:t>
            </a:r>
            <a:r>
              <a:rPr lang="en-US" u="sng" dirty="0">
                <a:hlinkClick r:id="rId3"/>
              </a:rPr>
              <a:t>https://books.goalkicker.com/ReactNativeBook/</a:t>
            </a:r>
            <a:r>
              <a:rPr lang="en-US" dirty="0"/>
              <a:t> </a:t>
            </a:r>
          </a:p>
          <a:p>
            <a:pPr marL="0" indent="0" fontAlgn="base">
              <a:buNone/>
            </a:pPr>
            <a:endParaRPr lang="en-US" dirty="0"/>
          </a:p>
          <a:p>
            <a:pPr fontAlgn="base"/>
            <a:r>
              <a:rPr lang="en-US" b="1" dirty="0"/>
              <a:t>Recommended Resources/References</a:t>
            </a:r>
            <a:r>
              <a:rPr lang="en-US" dirty="0"/>
              <a:t>  </a:t>
            </a:r>
          </a:p>
          <a:p>
            <a:pPr lvl="1" fontAlgn="base"/>
            <a:r>
              <a:rPr lang="en-US" u="sng" dirty="0">
                <a:hlinkClick r:id="rId4"/>
              </a:rPr>
              <a:t>http://developer.android.com/index.html</a:t>
            </a:r>
            <a:r>
              <a:rPr lang="en-US" dirty="0"/>
              <a:t> </a:t>
            </a:r>
          </a:p>
          <a:p>
            <a:pPr lvl="1" fontAlgn="base"/>
            <a:r>
              <a:rPr lang="en-US" u="sng" dirty="0">
                <a:hlinkClick r:id="rId5"/>
              </a:rPr>
              <a:t>https://reactnative.dev/docs/getting-started</a:t>
            </a:r>
            <a:r>
              <a:rPr lang="en-US" dirty="0"/>
              <a:t> </a:t>
            </a:r>
          </a:p>
          <a:p>
            <a:endParaRPr lang="en-US" dirty="0"/>
          </a:p>
        </p:txBody>
      </p:sp>
    </p:spTree>
    <p:extLst>
      <p:ext uri="{BB962C8B-B14F-4D97-AF65-F5344CB8AC3E}">
        <p14:creationId xmlns:p14="http://schemas.microsoft.com/office/powerpoint/2010/main" val="377759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QUESTIONS</a:t>
            </a:r>
          </a:p>
        </p:txBody>
      </p:sp>
      <p:sp>
        <p:nvSpPr>
          <p:cNvPr id="7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3" name="Picture 1" descr="page19image12759024">
            <a:extLst>
              <a:ext uri="{FF2B5EF4-FFF2-40B4-BE49-F238E27FC236}">
                <a16:creationId xmlns:a16="http://schemas.microsoft.com/office/drawing/2014/main" id="{8E97103E-656D-2E4D-92DD-08ED05BBB381}"/>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7636"/>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0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5780A-EC85-4E46-92FC-AF7617479552}"/>
              </a:ext>
            </a:extLst>
          </p:cNvPr>
          <p:cNvSpPr>
            <a:spLocks noGrp="1"/>
          </p:cNvSpPr>
          <p:nvPr>
            <p:ph type="title"/>
          </p:nvPr>
        </p:nvSpPr>
        <p:spPr/>
        <p:txBody>
          <a:bodyPr/>
          <a:lstStyle/>
          <a:p>
            <a:r>
              <a:rPr lang="en-US" dirty="0"/>
              <a:t>Mobile Apps – where to start</a:t>
            </a:r>
          </a:p>
        </p:txBody>
      </p:sp>
      <p:sp>
        <p:nvSpPr>
          <p:cNvPr id="5" name="Text Placeholder 4">
            <a:extLst>
              <a:ext uri="{FF2B5EF4-FFF2-40B4-BE49-F238E27FC236}">
                <a16:creationId xmlns:a16="http://schemas.microsoft.com/office/drawing/2014/main" id="{26D2B6D6-B41B-EC4B-88DE-58E4895E7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065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55B3-B769-054A-9373-1691D703C16C}"/>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75BD9F99-F08A-474C-B7A0-8A8B229F1CED}"/>
              </a:ext>
            </a:extLst>
          </p:cNvPr>
          <p:cNvSpPr>
            <a:spLocks noGrp="1"/>
          </p:cNvSpPr>
          <p:nvPr>
            <p:ph idx="1"/>
          </p:nvPr>
        </p:nvSpPr>
        <p:spPr/>
        <p:txBody>
          <a:bodyPr/>
          <a:lstStyle/>
          <a:p>
            <a:r>
              <a:rPr lang="en-US" dirty="0"/>
              <a:t>Introduction</a:t>
            </a:r>
          </a:p>
          <a:p>
            <a:pPr lvl="1"/>
            <a:r>
              <a:rPr lang="en-US" dirty="0"/>
              <a:t>About this course</a:t>
            </a:r>
          </a:p>
          <a:p>
            <a:pPr lvl="1"/>
            <a:r>
              <a:rPr lang="en-US" dirty="0"/>
              <a:t>Evaluation system</a:t>
            </a:r>
          </a:p>
          <a:p>
            <a:r>
              <a:rPr lang="en-US" dirty="0"/>
              <a:t>Introduction to mobile app dev</a:t>
            </a:r>
          </a:p>
          <a:p>
            <a:pPr lvl="1"/>
            <a:r>
              <a:rPr lang="en-US" dirty="0"/>
              <a:t>Overview</a:t>
            </a:r>
          </a:p>
          <a:p>
            <a:pPr lvl="1"/>
            <a:r>
              <a:rPr lang="en-US" dirty="0"/>
              <a:t>App types</a:t>
            </a:r>
          </a:p>
          <a:p>
            <a:pPr lvl="1"/>
            <a:r>
              <a:rPr lang="en-US" dirty="0"/>
              <a:t>App components</a:t>
            </a:r>
          </a:p>
          <a:p>
            <a:pPr lvl="1"/>
            <a:r>
              <a:rPr lang="en-US" dirty="0"/>
              <a:t>Android environment overview</a:t>
            </a:r>
          </a:p>
          <a:p>
            <a:pPr lvl="1"/>
            <a:r>
              <a:rPr lang="en-US" dirty="0"/>
              <a:t>My first Android app</a:t>
            </a:r>
          </a:p>
        </p:txBody>
      </p:sp>
    </p:spTree>
    <p:extLst>
      <p:ext uri="{BB962C8B-B14F-4D97-AF65-F5344CB8AC3E}">
        <p14:creationId xmlns:p14="http://schemas.microsoft.com/office/powerpoint/2010/main" val="1221154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AC30-1C14-F948-9CA0-431802FFB138}"/>
              </a:ext>
            </a:extLst>
          </p:cNvPr>
          <p:cNvSpPr>
            <a:spLocks noGrp="1"/>
          </p:cNvSpPr>
          <p:nvPr>
            <p:ph type="title"/>
          </p:nvPr>
        </p:nvSpPr>
        <p:spPr>
          <a:xfrm>
            <a:off x="831850" y="1709738"/>
            <a:ext cx="10515600" cy="2042455"/>
          </a:xfrm>
        </p:spPr>
        <p:txBody>
          <a:bodyPr/>
          <a:lstStyle/>
          <a:p>
            <a:r>
              <a:rPr lang="en-US" dirty="0"/>
              <a:t>What is your favorite mobile app?</a:t>
            </a:r>
          </a:p>
        </p:txBody>
      </p:sp>
      <p:sp>
        <p:nvSpPr>
          <p:cNvPr id="3" name="Text Placeholder 2">
            <a:extLst>
              <a:ext uri="{FF2B5EF4-FFF2-40B4-BE49-F238E27FC236}">
                <a16:creationId xmlns:a16="http://schemas.microsoft.com/office/drawing/2014/main" id="{622B0B1E-B484-FE4B-83AF-7AAA8890F586}"/>
              </a:ext>
            </a:extLst>
          </p:cNvPr>
          <p:cNvSpPr>
            <a:spLocks noGrp="1"/>
          </p:cNvSpPr>
          <p:nvPr>
            <p:ph type="body" idx="1"/>
          </p:nvPr>
        </p:nvSpPr>
        <p:spPr>
          <a:xfrm>
            <a:off x="831850" y="4047197"/>
            <a:ext cx="10515600" cy="2042454"/>
          </a:xfrm>
        </p:spPr>
        <p:txBody>
          <a:bodyPr>
            <a:normAutofit/>
          </a:bodyPr>
          <a:lstStyle/>
          <a:p>
            <a:r>
              <a:rPr lang="en-US" dirty="0"/>
              <a:t>Do you have an app that you use everyday? Or maybe multiple times a day?</a:t>
            </a:r>
          </a:p>
          <a:p>
            <a:r>
              <a:rPr lang="en-US" dirty="0"/>
              <a:t>What makes it good? Share your ideas on Padlet (upvote those that you agree with)</a:t>
            </a:r>
          </a:p>
          <a:p>
            <a:endParaRPr lang="en-US" dirty="0"/>
          </a:p>
          <a:p>
            <a:pPr algn="ctr"/>
            <a:r>
              <a:rPr lang="en-US" dirty="0">
                <a:hlinkClick r:id="rId2"/>
              </a:rPr>
              <a:t>https://</a:t>
            </a:r>
            <a:r>
              <a:rPr lang="en-US" dirty="0" err="1">
                <a:hlinkClick r:id="rId2"/>
              </a:rPr>
              <a:t>padlet.com</a:t>
            </a:r>
            <a:r>
              <a:rPr lang="en-US" dirty="0">
                <a:hlinkClick r:id="rId2"/>
              </a:rPr>
              <a:t>/</a:t>
            </a:r>
            <a:r>
              <a:rPr lang="en-US" dirty="0" err="1">
                <a:hlinkClick r:id="rId2"/>
              </a:rPr>
              <a:t>pawluk</a:t>
            </a:r>
            <a:r>
              <a:rPr lang="en-US" dirty="0">
                <a:hlinkClick r:id="rId2"/>
              </a:rPr>
              <a:t>/xrituv49z2b05xp</a:t>
            </a:r>
            <a:endParaRPr lang="en-US" dirty="0"/>
          </a:p>
        </p:txBody>
      </p:sp>
    </p:spTree>
    <p:extLst>
      <p:ext uri="{BB962C8B-B14F-4D97-AF65-F5344CB8AC3E}">
        <p14:creationId xmlns:p14="http://schemas.microsoft.com/office/powerpoint/2010/main" val="2330532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DC7F87A9-5DFA-1143-AF10-03FF12A91B43}"/>
              </a:ext>
            </a:extLst>
          </p:cNvPr>
          <p:cNvSpPr>
            <a:spLocks noGrp="1"/>
          </p:cNvSpPr>
          <p:nvPr>
            <p:ph idx="1"/>
          </p:nvPr>
        </p:nvSpPr>
        <p:spPr/>
        <p:txBody>
          <a:bodyPr/>
          <a:lstStyle/>
          <a:p>
            <a:pPr marL="0" indent="0">
              <a:buNone/>
            </a:pPr>
            <a:endParaRPr lang="en-US" altLang="en-US" dirty="0">
              <a:latin typeface="CMSS10"/>
            </a:endParaRPr>
          </a:p>
          <a:p>
            <a:pPr marL="0" indent="0">
              <a:buNone/>
            </a:pPr>
            <a:endParaRPr lang="en-US" altLang="en-US" dirty="0">
              <a:latin typeface="CMSS10"/>
            </a:endParaRPr>
          </a:p>
          <a:p>
            <a:pPr marL="0" indent="0" algn="ctr">
              <a:buNone/>
            </a:pPr>
            <a:r>
              <a:rPr lang="en-US" altLang="en-US" dirty="0">
                <a:latin typeface="CMSS10"/>
              </a:rPr>
              <a:t>Simplicity is a key ingredient of the mobile app success! </a:t>
            </a:r>
          </a:p>
          <a:p>
            <a:pPr marL="0" indent="0" algn="ctr">
              <a:buNone/>
            </a:pPr>
            <a:r>
              <a:rPr lang="en-US" altLang="en-US" dirty="0">
                <a:latin typeface="CMSS10"/>
              </a:rPr>
              <a:t>The most successful apps are doing one thing, but they do it perfectly.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4097" name="Picture 1" descr="page21image2311680">
            <a:extLst>
              <a:ext uri="{FF2B5EF4-FFF2-40B4-BE49-F238E27FC236}">
                <a16:creationId xmlns:a16="http://schemas.microsoft.com/office/drawing/2014/main" id="{F381A7C3-09BB-3F4F-97C2-582739629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F152133-6492-6E4A-AC14-77EB2365BB5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648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2CE5-2162-2647-8B53-0B99DEC10CAC}"/>
              </a:ext>
            </a:extLst>
          </p:cNvPr>
          <p:cNvSpPr>
            <a:spLocks noGrp="1"/>
          </p:cNvSpPr>
          <p:nvPr>
            <p:ph type="title"/>
          </p:nvPr>
        </p:nvSpPr>
        <p:spPr/>
        <p:txBody>
          <a:bodyPr/>
          <a:lstStyle/>
          <a:p>
            <a:r>
              <a:rPr lang="en-US" dirty="0"/>
              <a:t>Know the user</a:t>
            </a:r>
          </a:p>
        </p:txBody>
      </p:sp>
      <p:sp>
        <p:nvSpPr>
          <p:cNvPr id="3" name="Content Placeholder 2">
            <a:extLst>
              <a:ext uri="{FF2B5EF4-FFF2-40B4-BE49-F238E27FC236}">
                <a16:creationId xmlns:a16="http://schemas.microsoft.com/office/drawing/2014/main" id="{82DF6CD6-B7C1-CE41-85F4-D9F7803830FB}"/>
              </a:ext>
            </a:extLst>
          </p:cNvPr>
          <p:cNvSpPr>
            <a:spLocks noGrp="1"/>
          </p:cNvSpPr>
          <p:nvPr>
            <p:ph idx="1"/>
          </p:nvPr>
        </p:nvSpPr>
        <p:spPr/>
        <p:txBody>
          <a:bodyPr/>
          <a:lstStyle/>
          <a:p>
            <a:r>
              <a:rPr lang="en-US" dirty="0"/>
              <a:t>To create a good application, you need to know the requirements</a:t>
            </a:r>
          </a:p>
          <a:p>
            <a:r>
              <a:rPr lang="en-US" dirty="0"/>
              <a:t>Source of them are users</a:t>
            </a:r>
          </a:p>
          <a:p>
            <a:r>
              <a:rPr lang="en-US" dirty="0"/>
              <a:t>Users that you don’t know yet</a:t>
            </a:r>
          </a:p>
          <a:p>
            <a:r>
              <a:rPr lang="en-US" dirty="0"/>
              <a:t>How do you gather the requirements then?</a:t>
            </a:r>
          </a:p>
          <a:p>
            <a:endParaRPr lang="en-US" dirty="0"/>
          </a:p>
          <a:p>
            <a:r>
              <a:rPr lang="en-US" dirty="0"/>
              <a:t>Learn from best and from their mistakes</a:t>
            </a:r>
          </a:p>
          <a:p>
            <a:r>
              <a:rPr lang="en-US" dirty="0"/>
              <a:t>Let your users guide you!</a:t>
            </a:r>
          </a:p>
        </p:txBody>
      </p:sp>
    </p:spTree>
    <p:extLst>
      <p:ext uri="{BB962C8B-B14F-4D97-AF65-F5344CB8AC3E}">
        <p14:creationId xmlns:p14="http://schemas.microsoft.com/office/powerpoint/2010/main" val="24181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2EE307-A93D-3941-ADF0-2A36522171A3}"/>
              </a:ext>
            </a:extLst>
          </p:cNvPr>
          <p:cNvPicPr>
            <a:picLocks noChangeAspect="1"/>
          </p:cNvPicPr>
          <p:nvPr/>
        </p:nvPicPr>
        <p:blipFill>
          <a:blip r:embed="rId2"/>
          <a:stretch>
            <a:fillRect/>
          </a:stretch>
        </p:blipFill>
        <p:spPr>
          <a:xfrm>
            <a:off x="635000" y="901700"/>
            <a:ext cx="7480300" cy="762000"/>
          </a:xfrm>
          <a:prstGeom prst="rect">
            <a:avLst/>
          </a:prstGeom>
        </p:spPr>
      </p:pic>
      <p:pic>
        <p:nvPicPr>
          <p:cNvPr id="14" name="Content Placeholder 13" descr="A close up of a map&#10;&#10;Description automatically generated">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tretch>
            <a:fillRect/>
          </a:stretch>
        </p:blipFill>
        <p:spPr>
          <a:xfrm>
            <a:off x="635000" y="17399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Canada</a:t>
            </a:r>
          </a:p>
        </p:txBody>
      </p:sp>
    </p:spTree>
    <p:extLst>
      <p:ext uri="{BB962C8B-B14F-4D97-AF65-F5344CB8AC3E}">
        <p14:creationId xmlns:p14="http://schemas.microsoft.com/office/powerpoint/2010/main" val="161547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0BC77C-A873-DF47-8A51-690483293A57}"/>
              </a:ext>
            </a:extLst>
          </p:cNvPr>
          <p:cNvPicPr>
            <a:picLocks noChangeAspect="1"/>
          </p:cNvPicPr>
          <p:nvPr/>
        </p:nvPicPr>
        <p:blipFill>
          <a:blip r:embed="rId2"/>
          <a:stretch>
            <a:fillRect/>
          </a:stretch>
        </p:blipFill>
        <p:spPr>
          <a:xfrm>
            <a:off x="635000" y="876300"/>
            <a:ext cx="7480300" cy="812800"/>
          </a:xfrm>
          <a:prstGeom prst="rect">
            <a:avLst/>
          </a:prstGeom>
        </p:spPr>
      </p:pic>
      <p:pic>
        <p:nvPicPr>
          <p:cNvPr id="14" name="Content Placeholder 13">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rcRect/>
          <a:stretch/>
        </p:blipFill>
        <p:spPr>
          <a:xfrm>
            <a:off x="635000" y="17526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Worldwide</a:t>
            </a:r>
          </a:p>
        </p:txBody>
      </p:sp>
    </p:spTree>
    <p:extLst>
      <p:ext uri="{BB962C8B-B14F-4D97-AF65-F5344CB8AC3E}">
        <p14:creationId xmlns:p14="http://schemas.microsoft.com/office/powerpoint/2010/main" val="2278193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a:xfrm>
            <a:off x="655320" y="365125"/>
            <a:ext cx="5120114" cy="1692794"/>
          </a:xfrm>
        </p:spPr>
        <p:txBody>
          <a:bodyPr>
            <a:normAutofit/>
          </a:bodyPr>
          <a:lstStyle/>
          <a:p>
            <a:r>
              <a:rPr lang="en-US" dirty="0"/>
              <a:t>Android</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a:xfrm>
            <a:off x="655321" y="2575034"/>
            <a:ext cx="7963162" cy="3836276"/>
          </a:xfrm>
        </p:spPr>
        <p:txBody>
          <a:bodyPr>
            <a:normAutofit lnSpcReduction="10000"/>
          </a:bodyPr>
          <a:lstStyle/>
          <a:p>
            <a:r>
              <a:rPr lang="en-US" sz="2400" dirty="0"/>
              <a:t>Android is a mobile operating system based on a modified version of the Linux kernel and other open source software, designed primarily for touchscreen mobile devices such as smartphones and tablets. </a:t>
            </a:r>
          </a:p>
          <a:p>
            <a:r>
              <a:rPr lang="en-US" sz="2400" dirty="0"/>
              <a:t>Android is developed by a consortium of developers known as the Open Handset Alliance and commercially sponsored by Google. It was unveiled in November 2007, with the first commercial Android device launched in September 2008.</a:t>
            </a:r>
          </a:p>
          <a:p>
            <a:r>
              <a:rPr lang="en-US" sz="2400" dirty="0"/>
              <a:t>It is free and open source software; its source code is known as Android Open Source Project (AOSP) which is primarily licensed under the Apache License. </a:t>
            </a:r>
          </a:p>
          <a:p>
            <a:endParaRPr lang="en-US" sz="2400" dirty="0"/>
          </a:p>
        </p:txBody>
      </p:sp>
      <p:pic>
        <p:nvPicPr>
          <p:cNvPr id="4" name="Picture 3">
            <a:extLst>
              <a:ext uri="{FF2B5EF4-FFF2-40B4-BE49-F238E27FC236}">
                <a16:creationId xmlns:a16="http://schemas.microsoft.com/office/drawing/2014/main" id="{4BB7F6B7-A145-4448-9512-C02695E68635}"/>
              </a:ext>
            </a:extLst>
          </p:cNvPr>
          <p:cNvPicPr>
            <a:picLocks noChangeAspect="1"/>
          </p:cNvPicPr>
          <p:nvPr/>
        </p:nvPicPr>
        <p:blipFill rotWithShape="1">
          <a:blip r:embed="rId2"/>
          <a:srcRect l="14810" r="21672" b="1"/>
          <a:stretch/>
        </p:blipFill>
        <p:spPr>
          <a:xfrm>
            <a:off x="9175531" y="10"/>
            <a:ext cx="3016468" cy="3276795"/>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Rectangle 4">
            <a:extLst>
              <a:ext uri="{FF2B5EF4-FFF2-40B4-BE49-F238E27FC236}">
                <a16:creationId xmlns:a16="http://schemas.microsoft.com/office/drawing/2014/main" id="{BA03F63D-3402-2A45-AF6D-612C7422E503}"/>
              </a:ext>
            </a:extLst>
          </p:cNvPr>
          <p:cNvSpPr/>
          <p:nvPr/>
        </p:nvSpPr>
        <p:spPr>
          <a:xfrm>
            <a:off x="8397145" y="3319586"/>
            <a:ext cx="3916680" cy="523220"/>
          </a:xfrm>
          <a:prstGeom prst="rect">
            <a:avLst/>
          </a:prstGeom>
        </p:spPr>
        <p:txBody>
          <a:bodyPr wrap="square">
            <a:spAutoFit/>
          </a:bodyPr>
          <a:lstStyle/>
          <a:p>
            <a:r>
              <a:rPr lang="en-CA" sz="1400" b="0" i="0" u="none" strike="noStrike" dirty="0">
                <a:solidFill>
                  <a:srgbClr val="0B0080"/>
                </a:solidFill>
                <a:effectLst/>
                <a:latin typeface="Arial" panose="020B0604020202020204" pitchFamily="34" charset="0"/>
                <a:hlinkClick r:id="rId3" tooltip="HTC Dream"/>
              </a:rPr>
              <a:t>HTC Dream</a:t>
            </a:r>
            <a:r>
              <a:rPr lang="en-CA" sz="1400" b="0" i="0" dirty="0">
                <a:solidFill>
                  <a:srgbClr val="202122"/>
                </a:solidFill>
                <a:effectLst/>
                <a:latin typeface="Arial" panose="020B0604020202020204" pitchFamily="34" charset="0"/>
              </a:rPr>
              <a:t> or T-Mobile G1, the first commercially released device running Android</a:t>
            </a:r>
            <a:endParaRPr lang="en-US" sz="1400" dirty="0"/>
          </a:p>
        </p:txBody>
      </p:sp>
    </p:spTree>
    <p:extLst>
      <p:ext uri="{BB962C8B-B14F-4D97-AF65-F5344CB8AC3E}">
        <p14:creationId xmlns:p14="http://schemas.microsoft.com/office/powerpoint/2010/main" val="57394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p:txBody>
          <a:bodyPr/>
          <a:lstStyle/>
          <a:p>
            <a:r>
              <a:rPr lang="en-US" dirty="0"/>
              <a:t>Android</a:t>
            </a:r>
          </a:p>
        </p:txBody>
      </p: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p:txBody>
          <a:bodyPr/>
          <a:lstStyle/>
          <a:p>
            <a:r>
              <a:rPr lang="en-US" dirty="0"/>
              <a:t>The source code has been used to develop variants of Android on a range of other electronics, such as game consoles, digital cameras, PCs and others, each with a specialized user interface. </a:t>
            </a:r>
          </a:p>
          <a:p>
            <a:r>
              <a:rPr lang="en-US" dirty="0"/>
              <a:t>Some well-known derivatives include Android TV for televisions and Wear OS for wearables, both developed by Google. Software packages on Android, which use the APK format, are generally distributed through proprietary application stores like Google Play Store, Samsung Galaxy Store, and Huawei </a:t>
            </a:r>
            <a:r>
              <a:rPr lang="en-US" dirty="0" err="1"/>
              <a:t>AppGallery</a:t>
            </a:r>
            <a:r>
              <a:rPr lang="en-US" dirty="0"/>
              <a:t>, or open source platforms like </a:t>
            </a:r>
            <a:r>
              <a:rPr lang="en-US" dirty="0" err="1"/>
              <a:t>Aptoide</a:t>
            </a:r>
            <a:r>
              <a:rPr lang="en-US" dirty="0"/>
              <a:t> or F-Droid.</a:t>
            </a:r>
          </a:p>
        </p:txBody>
      </p:sp>
    </p:spTree>
    <p:extLst>
      <p:ext uri="{BB962C8B-B14F-4D97-AF65-F5344CB8AC3E}">
        <p14:creationId xmlns:p14="http://schemas.microsoft.com/office/powerpoint/2010/main" val="77014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41EB-ACB3-9241-B666-C2EEA4F2E349}"/>
              </a:ext>
            </a:extLst>
          </p:cNvPr>
          <p:cNvSpPr>
            <a:spLocks noGrp="1"/>
          </p:cNvSpPr>
          <p:nvPr>
            <p:ph type="title"/>
          </p:nvPr>
        </p:nvSpPr>
        <p:spPr>
          <a:xfrm>
            <a:off x="0" y="2766218"/>
            <a:ext cx="3740549" cy="1325563"/>
          </a:xfrm>
        </p:spPr>
        <p:txBody>
          <a:bodyPr/>
          <a:lstStyle/>
          <a:p>
            <a:pPr algn="ctr"/>
            <a:r>
              <a:rPr lang="en-US" dirty="0"/>
              <a:t>Android Architecture</a:t>
            </a:r>
          </a:p>
        </p:txBody>
      </p:sp>
      <p:pic>
        <p:nvPicPr>
          <p:cNvPr id="4" name="Picture 3">
            <a:extLst>
              <a:ext uri="{FF2B5EF4-FFF2-40B4-BE49-F238E27FC236}">
                <a16:creationId xmlns:a16="http://schemas.microsoft.com/office/drawing/2014/main" id="{8864DD40-0DC9-D845-8A51-D6DF7E750138}"/>
              </a:ext>
            </a:extLst>
          </p:cNvPr>
          <p:cNvPicPr>
            <a:picLocks noChangeAspect="1"/>
          </p:cNvPicPr>
          <p:nvPr/>
        </p:nvPicPr>
        <p:blipFill>
          <a:blip r:embed="rId2"/>
          <a:stretch>
            <a:fillRect/>
          </a:stretch>
        </p:blipFill>
        <p:spPr>
          <a:xfrm>
            <a:off x="3740549" y="0"/>
            <a:ext cx="8451451" cy="6858000"/>
          </a:xfrm>
          <a:prstGeom prst="rect">
            <a:avLst/>
          </a:prstGeom>
        </p:spPr>
      </p:pic>
    </p:spTree>
    <p:extLst>
      <p:ext uri="{BB962C8B-B14F-4D97-AF65-F5344CB8AC3E}">
        <p14:creationId xmlns:p14="http://schemas.microsoft.com/office/powerpoint/2010/main" val="1660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lnSpcReduction="10000"/>
          </a:bodyPr>
          <a:lstStyle/>
          <a:p>
            <a:r>
              <a:rPr lang="en-CA" dirty="0"/>
              <a:t>Dalvik is a virtual machine (VM) designed and written by Dan Bornstein at Google. Although the bytecode formats are a little different, Dalvik is essentially a Java virtual machine optimized for low memory requirements. It allows multiple VM instances to run at once and takes advantage of the underlying operating system (Linux) for security and process isolation. </a:t>
            </a:r>
          </a:p>
          <a:p>
            <a:r>
              <a:rPr lang="en-CA" dirty="0">
                <a:effectLst/>
              </a:rPr>
              <a:t>Android Runtime (</a:t>
            </a:r>
            <a:r>
              <a:rPr lang="en-CA" b="1" dirty="0">
                <a:effectLst/>
              </a:rPr>
              <a:t>ART</a:t>
            </a:r>
            <a:r>
              <a:rPr lang="en-CA" dirty="0">
                <a:effectLst/>
              </a:rPr>
              <a:t>) is an application runtime environment used by the Android operating system. Replacing Dalvik. ART performs the translation of the application's bytecode into native instructions that are later executed by the device's runtime environment.</a:t>
            </a:r>
          </a:p>
          <a:p>
            <a:endParaRPr lang="en-US" dirty="0"/>
          </a:p>
        </p:txBody>
      </p:sp>
    </p:spTree>
    <p:extLst>
      <p:ext uri="{BB962C8B-B14F-4D97-AF65-F5344CB8AC3E}">
        <p14:creationId xmlns:p14="http://schemas.microsoft.com/office/powerpoint/2010/main" val="38546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a:bodyPr>
          <a:lstStyle/>
          <a:p>
            <a:r>
              <a:rPr lang="en-CA" dirty="0"/>
              <a:t>Android 4.4 "KitKat" brought a technology preview of ART, including it as an alternative runtime environment and keeping Dalvik as the default virtual machine. In the subsequent major Android release, Android 5.0 "Lollipop", Dalvik was entirely replaced by ART.</a:t>
            </a:r>
          </a:p>
          <a:p>
            <a:endParaRPr lang="en-CA" dirty="0"/>
          </a:p>
          <a:p>
            <a:r>
              <a:rPr lang="en-CA" dirty="0"/>
              <a:t>Android 7.0 "Nougat" introduced a JIT compiler with code profiling to ART, which lets it constantly improve the performance of Android apps as they run. The JIT compiler complements ART's current Ahead of Time compiler and helps improve runtime performance.</a:t>
            </a:r>
          </a:p>
        </p:txBody>
      </p:sp>
    </p:spTree>
    <p:extLst>
      <p:ext uri="{BB962C8B-B14F-4D97-AF65-F5344CB8AC3E}">
        <p14:creationId xmlns:p14="http://schemas.microsoft.com/office/powerpoint/2010/main" val="429377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1FEF-C80C-4C4A-B7CB-44A830492205}"/>
              </a:ext>
            </a:extLst>
          </p:cNvPr>
          <p:cNvSpPr>
            <a:spLocks noGrp="1"/>
          </p:cNvSpPr>
          <p:nvPr>
            <p:ph type="title"/>
          </p:nvPr>
        </p:nvSpPr>
        <p:spPr/>
        <p:txBody>
          <a:bodyPr/>
          <a:lstStyle/>
          <a:p>
            <a:r>
              <a:rPr lang="en-US" dirty="0"/>
              <a:t>About this course: Instructor</a:t>
            </a:r>
          </a:p>
        </p:txBody>
      </p:sp>
      <p:sp>
        <p:nvSpPr>
          <p:cNvPr id="3" name="Content Placeholder 2">
            <a:extLst>
              <a:ext uri="{FF2B5EF4-FFF2-40B4-BE49-F238E27FC236}">
                <a16:creationId xmlns:a16="http://schemas.microsoft.com/office/drawing/2014/main" id="{745314D4-12C8-4C44-A0D9-F9A72AA57E89}"/>
              </a:ext>
            </a:extLst>
          </p:cNvPr>
          <p:cNvSpPr>
            <a:spLocks noGrp="1"/>
          </p:cNvSpPr>
          <p:nvPr>
            <p:ph idx="1"/>
          </p:nvPr>
        </p:nvSpPr>
        <p:spPr/>
        <p:txBody>
          <a:bodyPr/>
          <a:lstStyle/>
          <a:p>
            <a:pPr marL="0" indent="0">
              <a:buNone/>
            </a:pPr>
            <a:r>
              <a:rPr lang="en-US" b="1" dirty="0" err="1"/>
              <a:t>Przemyslaw</a:t>
            </a:r>
            <a:r>
              <a:rPr lang="en-US" b="1" dirty="0"/>
              <a:t> (</a:t>
            </a:r>
            <a:r>
              <a:rPr lang="en-US" b="1" dirty="0" err="1"/>
              <a:t>Pshemek</a:t>
            </a:r>
            <a:r>
              <a:rPr lang="en-US" b="1" dirty="0"/>
              <a:t>) </a:t>
            </a:r>
            <a:r>
              <a:rPr lang="en-US" b="1" dirty="0" err="1"/>
              <a:t>Pawluk</a:t>
            </a:r>
            <a:r>
              <a:rPr lang="en-US" b="1" dirty="0"/>
              <a:t> </a:t>
            </a:r>
          </a:p>
          <a:p>
            <a:pPr lvl="1"/>
            <a:r>
              <a:rPr lang="en-US" dirty="0"/>
              <a:t>Office: C467</a:t>
            </a:r>
          </a:p>
          <a:p>
            <a:pPr lvl="1"/>
            <a:r>
              <a:rPr lang="en-US" dirty="0"/>
              <a:t>Email: </a:t>
            </a:r>
            <a:r>
              <a:rPr lang="en-US" dirty="0">
                <a:hlinkClick r:id="rId2"/>
              </a:rPr>
              <a:t>ppawluk@georgebrown.ca</a:t>
            </a:r>
            <a:endParaRPr lang="en-US" dirty="0"/>
          </a:p>
          <a:p>
            <a:pPr lvl="1"/>
            <a:r>
              <a:rPr lang="en-US" dirty="0"/>
              <a:t>Ext: 6642</a:t>
            </a:r>
          </a:p>
          <a:p>
            <a:endParaRPr lang="en-US" dirty="0"/>
          </a:p>
          <a:p>
            <a:pPr marL="0" indent="0">
              <a:buNone/>
            </a:pPr>
            <a:r>
              <a:rPr lang="en-US" dirty="0"/>
              <a:t>As we currently exist off-campus, please use email as a primary mode of communication. I will do my best to answer all your emails within 24h (except for weekends and holidays)</a:t>
            </a:r>
          </a:p>
        </p:txBody>
      </p:sp>
    </p:spTree>
    <p:extLst>
      <p:ext uri="{BB962C8B-B14F-4D97-AF65-F5344CB8AC3E}">
        <p14:creationId xmlns:p14="http://schemas.microsoft.com/office/powerpoint/2010/main" val="4018836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4C2CEE-AA0E-924D-A03A-EDEFBFF06385}"/>
              </a:ext>
            </a:extLst>
          </p:cNvPr>
          <p:cNvSpPr>
            <a:spLocks noGrp="1"/>
          </p:cNvSpPr>
          <p:nvPr>
            <p:ph type="title"/>
          </p:nvPr>
        </p:nvSpPr>
        <p:spPr/>
        <p:txBody>
          <a:bodyPr/>
          <a:lstStyle/>
          <a:p>
            <a:r>
              <a:rPr lang="en-US" dirty="0"/>
              <a:t>Main components</a:t>
            </a:r>
          </a:p>
        </p:txBody>
      </p:sp>
      <p:sp>
        <p:nvSpPr>
          <p:cNvPr id="5" name="Text Placeholder 4">
            <a:extLst>
              <a:ext uri="{FF2B5EF4-FFF2-40B4-BE49-F238E27FC236}">
                <a16:creationId xmlns:a16="http://schemas.microsoft.com/office/drawing/2014/main" id="{76175280-D596-EF42-91C0-A90B3E0941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012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p:txBody>
          <a:bodyPr/>
          <a:lstStyle/>
          <a:p>
            <a:r>
              <a:rPr lang="en-US" dirty="0"/>
              <a:t>An activity is a single, focused thing that the user can do. Almost all activities interact with the user, so the Activity class takes care of creating a window for you in which you can place your UI with </a:t>
            </a:r>
            <a:r>
              <a:rPr lang="en-US" dirty="0" err="1"/>
              <a:t>setContentView</a:t>
            </a:r>
            <a:r>
              <a:rPr lang="en-US" dirty="0"/>
              <a:t>(View). </a:t>
            </a:r>
          </a:p>
          <a:p>
            <a:r>
              <a:rPr lang="en-US" dirty="0"/>
              <a:t>While activities are often presented to the user as full-screen windows, they can also be used in other ways: as floating windows (via a theme with </a:t>
            </a:r>
            <a:r>
              <a:rPr lang="en-US" dirty="0" err="1"/>
              <a:t>R.attr.windowIsFloating</a:t>
            </a:r>
            <a:r>
              <a:rPr lang="en-US" dirty="0"/>
              <a:t> set), Multi-Window mode or embedded into other windows.</a:t>
            </a:r>
          </a:p>
        </p:txBody>
      </p:sp>
    </p:spTree>
    <p:extLst>
      <p:ext uri="{BB962C8B-B14F-4D97-AF65-F5344CB8AC3E}">
        <p14:creationId xmlns:p14="http://schemas.microsoft.com/office/powerpoint/2010/main" val="153508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Intent</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lnSpcReduction="10000"/>
          </a:bodyPr>
          <a:lstStyle/>
          <a:p>
            <a:r>
              <a:rPr lang="en-US" dirty="0"/>
              <a:t>An intent is an abstract description of an operation to be performed. It can be used with </a:t>
            </a:r>
            <a:r>
              <a:rPr lang="en-US" i="1" dirty="0" err="1"/>
              <a:t>startActivity</a:t>
            </a:r>
            <a:r>
              <a:rPr lang="en-US" i="1" dirty="0"/>
              <a:t>(Intent)</a:t>
            </a:r>
            <a:r>
              <a:rPr lang="en-US" dirty="0"/>
              <a:t> to launch an Activity, </a:t>
            </a:r>
            <a:r>
              <a:rPr lang="en-US" i="1" dirty="0" err="1"/>
              <a:t>broadcastIntent</a:t>
            </a:r>
            <a:r>
              <a:rPr lang="en-US" dirty="0"/>
              <a:t> to send it to any interested </a:t>
            </a:r>
            <a:r>
              <a:rPr lang="en-US" dirty="0" err="1"/>
              <a:t>BroadcastReceiver</a:t>
            </a:r>
            <a:r>
              <a:rPr lang="en-US" dirty="0"/>
              <a:t> components, and </a:t>
            </a:r>
            <a:r>
              <a:rPr lang="en-US" i="1" dirty="0" err="1"/>
              <a:t>startService</a:t>
            </a:r>
            <a:r>
              <a:rPr lang="en-US" i="1" dirty="0"/>
              <a:t>(Intent)</a:t>
            </a:r>
            <a:r>
              <a:rPr lang="en-US" dirty="0"/>
              <a:t> or </a:t>
            </a:r>
            <a:r>
              <a:rPr lang="en-US" i="1" dirty="0" err="1"/>
              <a:t>bindService</a:t>
            </a:r>
            <a:r>
              <a:rPr lang="en-US" i="1" dirty="0"/>
              <a:t>(Intent, </a:t>
            </a:r>
            <a:r>
              <a:rPr lang="en-US" i="1" dirty="0" err="1"/>
              <a:t>ServiceConnection</a:t>
            </a:r>
            <a:r>
              <a:rPr lang="en-US" i="1" dirty="0"/>
              <a:t>, int)</a:t>
            </a:r>
            <a:r>
              <a:rPr lang="en-US" dirty="0"/>
              <a:t> to communicate with a background Service.</a:t>
            </a:r>
          </a:p>
          <a:p>
            <a:r>
              <a:rPr lang="en-US" dirty="0"/>
              <a:t>An Intent provides a facility for performing late runtime binding between the code in different applications. Its most significant use is in the launching of activities, where it can be thought of as the glue between activities. It is basically a passive data structure holding an abstract description of an action to be performed.</a:t>
            </a:r>
          </a:p>
        </p:txBody>
      </p:sp>
    </p:spTree>
    <p:extLst>
      <p:ext uri="{BB962C8B-B14F-4D97-AF65-F5344CB8AC3E}">
        <p14:creationId xmlns:p14="http://schemas.microsoft.com/office/powerpoint/2010/main" val="387644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Service</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10000"/>
          </a:bodyPr>
          <a:lstStyle/>
          <a:p>
            <a:r>
              <a:rPr lang="en-US" dirty="0"/>
              <a:t>A Service is an application component representing either an application's desire to perform a longer-running operation while not interacting with the user or to supply functionality for other applications to use. Each service class must have a corresponding &lt;service&gt; declaration in its package's </a:t>
            </a:r>
            <a:r>
              <a:rPr lang="en-US" i="1" dirty="0" err="1"/>
              <a:t>AndroidManifest.xml</a:t>
            </a:r>
            <a:r>
              <a:rPr lang="en-US" dirty="0"/>
              <a:t>. Services can be started with </a:t>
            </a:r>
            <a:r>
              <a:rPr lang="en-US" i="1" dirty="0" err="1"/>
              <a:t>Context.startService</a:t>
            </a:r>
            <a:r>
              <a:rPr lang="en-US" i="1" dirty="0"/>
              <a:t>()</a:t>
            </a:r>
            <a:r>
              <a:rPr lang="en-US" dirty="0"/>
              <a:t> and </a:t>
            </a:r>
            <a:r>
              <a:rPr lang="en-US" i="1" dirty="0" err="1"/>
              <a:t>Context.bindService</a:t>
            </a:r>
            <a:r>
              <a:rPr lang="en-US" i="1" dirty="0"/>
              <a:t>()</a:t>
            </a:r>
            <a:r>
              <a:rPr lang="en-US" dirty="0"/>
              <a:t>.</a:t>
            </a:r>
          </a:p>
          <a:p>
            <a:r>
              <a:rPr lang="en-US" dirty="0"/>
              <a:t>Note that services, like other application objects, run in the main thread of their hosting process. This means that, if your service is going to do any CPU intensive (such as MP3 playback) or blocking (such as networking) operations, it should spawn its own thread in which to do that work. The </a:t>
            </a:r>
            <a:r>
              <a:rPr lang="en-US" i="1" dirty="0" err="1"/>
              <a:t>JobIntentService</a:t>
            </a:r>
            <a:r>
              <a:rPr lang="en-US" dirty="0"/>
              <a:t> class is available as a standard implementation of Service that has its own thread where it schedules its work to be done.</a:t>
            </a:r>
          </a:p>
        </p:txBody>
      </p:sp>
    </p:spTree>
    <p:extLst>
      <p:ext uri="{BB962C8B-B14F-4D97-AF65-F5344CB8AC3E}">
        <p14:creationId xmlns:p14="http://schemas.microsoft.com/office/powerpoint/2010/main" val="53826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Content providers</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20000"/>
          </a:bodyPr>
          <a:lstStyle/>
          <a:p>
            <a:r>
              <a:rPr lang="en-US" dirty="0"/>
              <a:t>A content provider manages access to a central repository of data. A provider is part of an Android application, which often provides its own UI for working with the data. However, content providers are primarily intended to be used by other applications, which access the provider using a provider client object. Together, providers and provider clients offer a consistent, standard interface to data that also handles inter-process communication and secure data access.</a:t>
            </a:r>
          </a:p>
          <a:p>
            <a:r>
              <a:rPr lang="en-US" dirty="0"/>
              <a:t>Typically you work with content providers in one of two scenarios; you may want to implement code to access an existing content provider in another application, or you may want to create a new content provider in your application to share data with other applications. This topic covers the basics of working with existing content providers. To learn more about implementing content providers in your own applications, see Creating a content provider.</a:t>
            </a:r>
          </a:p>
        </p:txBody>
      </p:sp>
    </p:spTree>
    <p:extLst>
      <p:ext uri="{BB962C8B-B14F-4D97-AF65-F5344CB8AC3E}">
        <p14:creationId xmlns:p14="http://schemas.microsoft.com/office/powerpoint/2010/main" val="282617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C5CB-4EE3-7147-9EFF-38C7577BD0AB}"/>
              </a:ext>
            </a:extLst>
          </p:cNvPr>
          <p:cNvSpPr>
            <a:spLocks noGrp="1"/>
          </p:cNvSpPr>
          <p:nvPr>
            <p:ph type="title"/>
          </p:nvPr>
        </p:nvSpPr>
        <p:spPr/>
        <p:txBody>
          <a:bodyPr/>
          <a:lstStyle/>
          <a:p>
            <a:r>
              <a:rPr lang="en-US" dirty="0"/>
              <a:t>Introduction to App Development</a:t>
            </a:r>
          </a:p>
        </p:txBody>
      </p:sp>
      <p:sp>
        <p:nvSpPr>
          <p:cNvPr id="3" name="Content Placeholder 2">
            <a:extLst>
              <a:ext uri="{FF2B5EF4-FFF2-40B4-BE49-F238E27FC236}">
                <a16:creationId xmlns:a16="http://schemas.microsoft.com/office/drawing/2014/main" id="{FB87863B-EBCD-D24C-B35E-7A5FED2111D8}"/>
              </a:ext>
            </a:extLst>
          </p:cNvPr>
          <p:cNvSpPr>
            <a:spLocks noGrp="1"/>
          </p:cNvSpPr>
          <p:nvPr>
            <p:ph idx="1"/>
          </p:nvPr>
        </p:nvSpPr>
        <p:spPr/>
        <p:txBody>
          <a:bodyPr/>
          <a:lstStyle/>
          <a:p>
            <a:r>
              <a:rPr lang="en-CA" dirty="0"/>
              <a:t>Please, watch the videos in this short course</a:t>
            </a:r>
          </a:p>
          <a:p>
            <a:endParaRPr lang="en-CA" dirty="0"/>
          </a:p>
          <a:p>
            <a:pPr marL="0" indent="0">
              <a:buNone/>
            </a:pPr>
            <a:r>
              <a:rPr lang="en-CA" dirty="0">
                <a:hlinkClick r:id="rId2"/>
              </a:rPr>
              <a:t>https://www.linkedin.com/learning/android-app-development-quick-start/</a:t>
            </a:r>
            <a:endParaRPr lang="en-US" dirty="0"/>
          </a:p>
        </p:txBody>
      </p:sp>
    </p:spTree>
    <p:extLst>
      <p:ext uri="{BB962C8B-B14F-4D97-AF65-F5344CB8AC3E}">
        <p14:creationId xmlns:p14="http://schemas.microsoft.com/office/powerpoint/2010/main" val="404835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E4E1-C0B8-694C-9F77-5AABBC51D583}"/>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961A4335-5F30-3942-A16B-57E90B0DADA4}"/>
              </a:ext>
            </a:extLst>
          </p:cNvPr>
          <p:cNvSpPr>
            <a:spLocks noGrp="1"/>
          </p:cNvSpPr>
          <p:nvPr>
            <p:ph idx="1"/>
          </p:nvPr>
        </p:nvSpPr>
        <p:spPr/>
        <p:txBody>
          <a:bodyPr/>
          <a:lstStyle/>
          <a:p>
            <a:r>
              <a:rPr lang="en-US" dirty="0"/>
              <a:t>As everything else, office hours will be handled online</a:t>
            </a:r>
          </a:p>
          <a:p>
            <a:r>
              <a:rPr lang="en-US" dirty="0"/>
              <a:t>Please contact me by email to schedule a zoom meeting (24h notice)</a:t>
            </a:r>
          </a:p>
          <a:p>
            <a:r>
              <a:rPr lang="en-US" dirty="0"/>
              <a:t>I will be available for such calls on Mondays 12-2pm</a:t>
            </a:r>
          </a:p>
        </p:txBody>
      </p:sp>
    </p:spTree>
    <p:extLst>
      <p:ext uri="{BB962C8B-B14F-4D97-AF65-F5344CB8AC3E}">
        <p14:creationId xmlns:p14="http://schemas.microsoft.com/office/powerpoint/2010/main" val="16138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DC5-3DD6-AE4B-B54F-E226F8011BB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C769325B-7D56-2644-86C1-98DC7FF79266}"/>
              </a:ext>
            </a:extLst>
          </p:cNvPr>
          <p:cNvSpPr>
            <a:spLocks noGrp="1"/>
          </p:cNvSpPr>
          <p:nvPr>
            <p:ph idx="1"/>
          </p:nvPr>
        </p:nvSpPr>
        <p:spPr/>
        <p:txBody>
          <a:bodyPr/>
          <a:lstStyle/>
          <a:p>
            <a:r>
              <a:rPr lang="en-CA" dirty="0"/>
              <a:t>This course provides the students with hands-on experience in developing and deploying wireless applications on mobile platforms with strong emphasis on Android and React native. </a:t>
            </a:r>
          </a:p>
          <a:p>
            <a:r>
              <a:rPr lang="en-CA" dirty="0"/>
              <a:t>Coursework emphasizes how to create cross device GUIs, handle events, access remote services and store and retrieve data on the device. </a:t>
            </a:r>
          </a:p>
          <a:p>
            <a:r>
              <a:rPr lang="en-CA" dirty="0"/>
              <a:t>It introduces also basic information on a cross-platform mobile development using all previously listed features on React native. </a:t>
            </a:r>
            <a:endParaRPr lang="en-CA" dirty="0">
              <a:effectLst/>
            </a:endParaRPr>
          </a:p>
          <a:p>
            <a:endParaRPr lang="en-US" dirty="0"/>
          </a:p>
        </p:txBody>
      </p:sp>
    </p:spTree>
    <p:extLst>
      <p:ext uri="{BB962C8B-B14F-4D97-AF65-F5344CB8AC3E}">
        <p14:creationId xmlns:p14="http://schemas.microsoft.com/office/powerpoint/2010/main" val="289397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47C-5701-0345-94B9-0DE2C0299154}"/>
              </a:ext>
            </a:extLst>
          </p:cNvPr>
          <p:cNvSpPr>
            <a:spLocks noGrp="1"/>
          </p:cNvSpPr>
          <p:nvPr>
            <p:ph type="title"/>
          </p:nvPr>
        </p:nvSpPr>
        <p:spPr/>
        <p:txBody>
          <a:bodyPr/>
          <a:lstStyle/>
          <a:p>
            <a:r>
              <a:rPr lang="en-US" dirty="0"/>
              <a:t>What you should know starting the course</a:t>
            </a:r>
          </a:p>
        </p:txBody>
      </p:sp>
      <p:sp>
        <p:nvSpPr>
          <p:cNvPr id="3" name="Content Placeholder 2">
            <a:extLst>
              <a:ext uri="{FF2B5EF4-FFF2-40B4-BE49-F238E27FC236}">
                <a16:creationId xmlns:a16="http://schemas.microsoft.com/office/drawing/2014/main" id="{68917291-5497-E94F-941D-184075767217}"/>
              </a:ext>
            </a:extLst>
          </p:cNvPr>
          <p:cNvSpPr>
            <a:spLocks noGrp="1"/>
          </p:cNvSpPr>
          <p:nvPr>
            <p:ph idx="1"/>
          </p:nvPr>
        </p:nvSpPr>
        <p:spPr/>
        <p:txBody>
          <a:bodyPr/>
          <a:lstStyle/>
          <a:p>
            <a:pPr marL="0" indent="0">
              <a:buNone/>
            </a:pPr>
            <a:endParaRPr lang="en-US" altLang="en-US" dirty="0">
              <a:latin typeface="CMSS10"/>
            </a:endParaRPr>
          </a:p>
          <a:p>
            <a:r>
              <a:rPr lang="en-US" altLang="en-US" dirty="0">
                <a:latin typeface="CMSS10"/>
              </a:rPr>
              <a:t>Basic Java – classes, interfaces, inheritance, loops, branching </a:t>
            </a:r>
          </a:p>
          <a:p>
            <a:endParaRPr lang="en-US" altLang="en-US" dirty="0">
              <a:latin typeface="CMSS10"/>
            </a:endParaRPr>
          </a:p>
          <a:p>
            <a:r>
              <a:rPr lang="en-US" altLang="en-US" dirty="0">
                <a:latin typeface="CMSS10"/>
              </a:rPr>
              <a:t>HTML, CSS, JavaScript – </a:t>
            </a:r>
            <a:r>
              <a:rPr lang="en-US" altLang="en-US" dirty="0" err="1">
                <a:latin typeface="CMSS10"/>
              </a:rPr>
              <a:t>JQuery</a:t>
            </a:r>
            <a:r>
              <a:rPr lang="en-US" altLang="en-US" dirty="0">
                <a:latin typeface="CMSS1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1027" name="Picture 3" descr="page7image2351360">
            <a:extLst>
              <a:ext uri="{FF2B5EF4-FFF2-40B4-BE49-F238E27FC236}">
                <a16:creationId xmlns:a16="http://schemas.microsoft.com/office/drawing/2014/main" id="{B99CC176-F39B-2443-A092-FEE354E01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87800" cy="40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9902F5-04DC-FF4E-BA6D-094AD37371D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75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Android</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Android infrastructure</a:t>
            </a:r>
          </a:p>
          <a:p>
            <a:r>
              <a:rPr lang="en-US" dirty="0"/>
              <a:t>Activities, Services and other components</a:t>
            </a:r>
          </a:p>
          <a:p>
            <a:r>
              <a:rPr lang="en-US" dirty="0"/>
              <a:t>UI components – Views</a:t>
            </a:r>
          </a:p>
          <a:p>
            <a:r>
              <a:rPr lang="en-US" dirty="0"/>
              <a:t>Persistent storage - SQLite</a:t>
            </a:r>
          </a:p>
          <a:p>
            <a:r>
              <a:rPr lang="en-US" dirty="0"/>
              <a:t>Location services and maps</a:t>
            </a:r>
          </a:p>
          <a:p>
            <a:r>
              <a:rPr lang="en-US" dirty="0"/>
              <a:t>Accessing external data – Web Services</a:t>
            </a:r>
          </a:p>
          <a:p>
            <a:r>
              <a:rPr lang="en-US" dirty="0"/>
              <a:t>Sensors</a:t>
            </a:r>
          </a:p>
          <a:p>
            <a:r>
              <a:rPr lang="en-US" dirty="0"/>
              <a:t>Signing and publishing the app</a:t>
            </a:r>
          </a:p>
        </p:txBody>
      </p:sp>
    </p:spTree>
    <p:extLst>
      <p:ext uri="{BB962C8B-B14F-4D97-AF65-F5344CB8AC3E}">
        <p14:creationId xmlns:p14="http://schemas.microsoft.com/office/powerpoint/2010/main" val="244617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React</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React native infrastructure</a:t>
            </a:r>
          </a:p>
          <a:p>
            <a:r>
              <a:rPr lang="en-US" dirty="0"/>
              <a:t>React components</a:t>
            </a:r>
          </a:p>
          <a:p>
            <a:r>
              <a:rPr lang="en-US" dirty="0"/>
              <a:t>UI components – Views</a:t>
            </a:r>
          </a:p>
          <a:p>
            <a:r>
              <a:rPr lang="en-US" dirty="0"/>
              <a:t>Persistent storage </a:t>
            </a:r>
          </a:p>
          <a:p>
            <a:r>
              <a:rPr lang="en-US" dirty="0"/>
              <a:t>Location services and maps</a:t>
            </a:r>
          </a:p>
          <a:p>
            <a:r>
              <a:rPr lang="en-US" dirty="0"/>
              <a:t>Accessing external data – Web Services</a:t>
            </a:r>
          </a:p>
          <a:p>
            <a:r>
              <a:rPr lang="en-US" dirty="0"/>
              <a:t>Sensors</a:t>
            </a:r>
          </a:p>
          <a:p>
            <a:r>
              <a:rPr lang="en-US" dirty="0"/>
              <a:t>Signing and publishing the app – cross platform</a:t>
            </a:r>
          </a:p>
        </p:txBody>
      </p:sp>
    </p:spTree>
    <p:extLst>
      <p:ext uri="{BB962C8B-B14F-4D97-AF65-F5344CB8AC3E}">
        <p14:creationId xmlns:p14="http://schemas.microsoft.com/office/powerpoint/2010/main" val="117517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944-6809-4F4D-A87E-A6E2B9134C1D}"/>
              </a:ext>
            </a:extLst>
          </p:cNvPr>
          <p:cNvSpPr>
            <a:spLocks noGrp="1"/>
          </p:cNvSpPr>
          <p:nvPr>
            <p:ph type="title"/>
          </p:nvPr>
        </p:nvSpPr>
        <p:spPr/>
        <p:txBody>
          <a:bodyPr/>
          <a:lstStyle/>
          <a:p>
            <a:r>
              <a:rPr lang="en-US" dirty="0"/>
              <a:t>Evaluation system</a:t>
            </a:r>
          </a:p>
        </p:txBody>
      </p:sp>
      <p:graphicFrame>
        <p:nvGraphicFramePr>
          <p:cNvPr id="4" name="Table 3">
            <a:extLst>
              <a:ext uri="{FF2B5EF4-FFF2-40B4-BE49-F238E27FC236}">
                <a16:creationId xmlns:a16="http://schemas.microsoft.com/office/drawing/2014/main" id="{26A46FD4-805C-8640-8460-0B912ACE26C8}"/>
              </a:ext>
            </a:extLst>
          </p:cNvPr>
          <p:cNvGraphicFramePr>
            <a:graphicFrameLocks noGrp="1"/>
          </p:cNvGraphicFramePr>
          <p:nvPr>
            <p:extLst>
              <p:ext uri="{D42A27DB-BD31-4B8C-83A1-F6EECF244321}">
                <p14:modId xmlns:p14="http://schemas.microsoft.com/office/powerpoint/2010/main" val="2664313039"/>
              </p:ext>
            </p:extLst>
          </p:nvPr>
        </p:nvGraphicFramePr>
        <p:xfrm>
          <a:off x="838199" y="1427240"/>
          <a:ext cx="10515599" cy="4809957"/>
        </p:xfrm>
        <a:graphic>
          <a:graphicData uri="http://schemas.openxmlformats.org/drawingml/2006/table">
            <a:tbl>
              <a:tblPr/>
              <a:tblGrid>
                <a:gridCol w="2807333">
                  <a:extLst>
                    <a:ext uri="{9D8B030D-6E8A-4147-A177-3AD203B41FA5}">
                      <a16:colId xmlns:a16="http://schemas.microsoft.com/office/drawing/2014/main" val="899886865"/>
                    </a:ext>
                  </a:extLst>
                </a:gridCol>
                <a:gridCol w="3473476">
                  <a:extLst>
                    <a:ext uri="{9D8B030D-6E8A-4147-A177-3AD203B41FA5}">
                      <a16:colId xmlns:a16="http://schemas.microsoft.com/office/drawing/2014/main" val="3189149743"/>
                    </a:ext>
                  </a:extLst>
                </a:gridCol>
                <a:gridCol w="2688378">
                  <a:extLst>
                    <a:ext uri="{9D8B030D-6E8A-4147-A177-3AD203B41FA5}">
                      <a16:colId xmlns:a16="http://schemas.microsoft.com/office/drawing/2014/main" val="2508057672"/>
                    </a:ext>
                  </a:extLst>
                </a:gridCol>
                <a:gridCol w="1546412">
                  <a:extLst>
                    <a:ext uri="{9D8B030D-6E8A-4147-A177-3AD203B41FA5}">
                      <a16:colId xmlns:a16="http://schemas.microsoft.com/office/drawing/2014/main" val="3938890014"/>
                    </a:ext>
                  </a:extLst>
                </a:gridCol>
              </a:tblGrid>
              <a:tr h="441736">
                <a:tc>
                  <a:txBody>
                    <a:bodyPr/>
                    <a:lstStyle/>
                    <a:p>
                      <a:pPr algn="ctr" rtl="0" fontAlgn="base"/>
                      <a:r>
                        <a:rPr lang="en-US" sz="1600" b="1" i="0" dirty="0">
                          <a:effectLst/>
                          <a:latin typeface="Arial" panose="020B0604020202020204" pitchFamily="34" charset="0"/>
                        </a:rPr>
                        <a:t>Assessment Tool: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Description:</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Date / Week:</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 of Final Grade:</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6891764"/>
                  </a:ext>
                </a:extLst>
              </a:tr>
              <a:tr h="518559">
                <a:tc>
                  <a:txBody>
                    <a:bodyPr/>
                    <a:lstStyle/>
                    <a:p>
                      <a:pPr algn="ctr" rtl="0" fontAlgn="base"/>
                      <a:r>
                        <a:rPr lang="en-US" sz="1600" b="1" i="0" dirty="0">
                          <a:effectLst/>
                          <a:latin typeface="Times New Roman" panose="02020603050405020304" pitchFamily="18" charset="0"/>
                        </a:rPr>
                        <a:t>Lecture quizzes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Quizzes covering last topics discussed in the lecture and lab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2-14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0199281"/>
                  </a:ext>
                </a:extLst>
              </a:tr>
              <a:tr h="518559">
                <a:tc>
                  <a:txBody>
                    <a:bodyPr/>
                    <a:lstStyle/>
                    <a:p>
                      <a:pPr algn="ctr" rtl="0" fontAlgn="base"/>
                      <a:r>
                        <a:rPr lang="en-US" sz="1600" b="1" i="0" dirty="0">
                          <a:effectLst/>
                          <a:latin typeface="Times New Roman" panose="02020603050405020304" pitchFamily="18" charset="0"/>
                        </a:rPr>
                        <a:t>Lab Exercises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Grade calculated based on </a:t>
                      </a:r>
                      <a:r>
                        <a:rPr lang="en-US" sz="1600" b="0" i="0" dirty="0" err="1">
                          <a:effectLst/>
                          <a:latin typeface="Times New Roman" panose="02020603050405020304" pitchFamily="18" charset="0"/>
                        </a:rPr>
                        <a:t>atKlass</a:t>
                      </a:r>
                      <a:r>
                        <a:rPr lang="en-US" sz="1600" b="0" i="0" dirty="0">
                          <a:effectLst/>
                          <a:latin typeface="Times New Roman" panose="02020603050405020304" pitchFamily="18" charset="0"/>
                        </a:rPr>
                        <a:t> and submissions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4237448"/>
                  </a:ext>
                </a:extLst>
              </a:tr>
              <a:tr h="288089">
                <a:tc>
                  <a:txBody>
                    <a:bodyPr/>
                    <a:lstStyle/>
                    <a:p>
                      <a:pPr algn="ctr" rtl="0" fontAlgn="base"/>
                      <a:r>
                        <a:rPr lang="en-US" sz="1600" b="1" i="0" dirty="0">
                          <a:effectLst/>
                          <a:latin typeface="Times New Roman" panose="02020603050405020304" pitchFamily="18" charset="0"/>
                        </a:rPr>
                        <a:t>Lab test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7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9482014"/>
                  </a:ext>
                </a:extLst>
              </a:tr>
              <a:tr h="288089">
                <a:tc>
                  <a:txBody>
                    <a:bodyPr/>
                    <a:lstStyle/>
                    <a:p>
                      <a:pPr algn="ctr" rtl="0" fontAlgn="base"/>
                      <a:r>
                        <a:rPr lang="en-US" sz="1600" b="1" i="0" dirty="0">
                          <a:effectLst/>
                          <a:latin typeface="Times New Roman" panose="02020603050405020304" pitchFamily="18" charset="0"/>
                        </a:rPr>
                        <a:t>Lab test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12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6246803"/>
                  </a:ext>
                </a:extLst>
              </a:tr>
              <a:tr h="633795">
                <a:tc>
                  <a:txBody>
                    <a:bodyPr/>
                    <a:lstStyle/>
                    <a:p>
                      <a:pPr algn="ctr" rtl="0" fontAlgn="base"/>
                      <a:r>
                        <a:rPr lang="en-US" sz="1600" b="1" i="0" dirty="0">
                          <a:effectLst/>
                          <a:latin typeface="Times New Roman" panose="02020603050405020304" pitchFamily="18" charset="0"/>
                        </a:rPr>
                        <a:t>Assignment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covering basic functionality in Android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3  </a:t>
                      </a:r>
                      <a:endParaRPr lang="en-US" sz="1600" b="0" i="0" dirty="0">
                        <a:effectLst/>
                      </a:endParaRPr>
                    </a:p>
                    <a:p>
                      <a:pPr algn="ctr" rtl="0" fontAlgn="base"/>
                      <a:r>
                        <a:rPr lang="en-US" sz="1600" b="0" i="0" dirty="0">
                          <a:effectLst/>
                          <a:latin typeface="Times New Roman" panose="02020603050405020304" pitchFamily="18" charset="0"/>
                        </a:rPr>
                        <a:t>(due week 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8302599"/>
                  </a:ext>
                </a:extLst>
              </a:tr>
              <a:tr h="518559">
                <a:tc>
                  <a:txBody>
                    <a:bodyPr/>
                    <a:lstStyle/>
                    <a:p>
                      <a:pPr algn="ctr" rtl="0" fontAlgn="base"/>
                      <a:r>
                        <a:rPr lang="en-US" sz="1600" b="1" i="0" dirty="0">
                          <a:effectLst/>
                          <a:latin typeface="Times New Roman" panose="02020603050405020304" pitchFamily="18" charset="0"/>
                        </a:rPr>
                        <a:t>Assignment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extending functionality of A1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5 </a:t>
                      </a:r>
                      <a:endParaRPr lang="en-US" sz="1600" b="0" i="0" dirty="0">
                        <a:effectLst/>
                      </a:endParaRPr>
                    </a:p>
                    <a:p>
                      <a:pPr algn="ctr" rtl="0" fontAlgn="base"/>
                      <a:r>
                        <a:rPr lang="en-US" sz="1600" b="0" i="0" dirty="0">
                          <a:effectLst/>
                          <a:latin typeface="Times New Roman" panose="02020603050405020304" pitchFamily="18" charset="0"/>
                        </a:rPr>
                        <a:t>(due week 9)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17900"/>
                  </a:ext>
                </a:extLst>
              </a:tr>
              <a:tr h="518559">
                <a:tc>
                  <a:txBody>
                    <a:bodyPr/>
                    <a:lstStyle/>
                    <a:p>
                      <a:pPr algn="ctr" rtl="0" fontAlgn="base"/>
                      <a:r>
                        <a:rPr lang="en-US" sz="1600" b="1" i="0" dirty="0">
                          <a:effectLst/>
                          <a:latin typeface="Times New Roman" panose="02020603050405020304" pitchFamily="18" charset="0"/>
                        </a:rPr>
                        <a:t>Project</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Team project that covers multiple topics and requires incremental work.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Due week 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005914"/>
                  </a:ext>
                </a:extLst>
              </a:tr>
              <a:tr h="403324">
                <a:tc>
                  <a:txBody>
                    <a:bodyPr/>
                    <a:lstStyle/>
                    <a:p>
                      <a:pPr algn="ctr" rtl="0" fontAlgn="base"/>
                      <a:r>
                        <a:rPr lang="en-US" sz="1600" b="1" i="0" dirty="0">
                          <a:effectLst/>
                          <a:latin typeface="Times New Roman" panose="02020603050405020304" pitchFamily="18" charset="0"/>
                        </a:rPr>
                        <a:t>Final Exam</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Multiple choices, along with coding questions.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6286683"/>
                  </a:ext>
                </a:extLst>
              </a:tr>
              <a:tr h="222068">
                <a:tc gridSpan="3">
                  <a:txBody>
                    <a:bodyPr/>
                    <a:lstStyle/>
                    <a:p>
                      <a:pPr algn="ctr" rtl="0" fontAlgn="base"/>
                      <a:r>
                        <a:rPr lang="en-US" sz="1600" b="1" i="0" dirty="0">
                          <a:effectLst/>
                          <a:latin typeface="Arial" panose="020B0604020202020204" pitchFamily="34" charset="0"/>
                        </a:rPr>
                        <a:t>TOTAL: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lnL w="9525" cap="flat" cmpd="sng" algn="ctr">
                      <a:solidFill>
                        <a:srgbClr val="D0FB5A"/>
                      </a:solidFill>
                      <a:prstDash val="solid"/>
                      <a:round/>
                      <a:headEnd type="none" w="med" len="med"/>
                      <a:tailEnd type="none" w="med" len="med"/>
                    </a:lnL>
                    <a:lnT w="9525" cap="flat" cmpd="sng" algn="ctr">
                      <a:solidFill>
                        <a:srgbClr val="30755A"/>
                      </a:solidFill>
                      <a:prstDash val="solid"/>
                      <a:round/>
                      <a:headEnd type="none" w="med" len="med"/>
                      <a:tailEnd type="none" w="med" len="med"/>
                    </a:lnT>
                  </a:tcPr>
                </a:tc>
                <a:tc>
                  <a:txBody>
                    <a:bodyPr/>
                    <a:lstStyle/>
                    <a:p>
                      <a:pPr algn="l" rtl="0" fontAlgn="base"/>
                      <a:r>
                        <a:rPr lang="en-US" sz="1600" b="1" i="0" dirty="0">
                          <a:effectLst/>
                          <a:latin typeface="Arial" panose="020B0604020202020204" pitchFamily="34" charset="0"/>
                        </a:rPr>
                        <a:t>100%</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530885"/>
                  </a:ext>
                </a:extLst>
              </a:tr>
            </a:tbl>
          </a:graphicData>
        </a:graphic>
      </p:graphicFrame>
    </p:spTree>
    <p:extLst>
      <p:ext uri="{BB962C8B-B14F-4D97-AF65-F5344CB8AC3E}">
        <p14:creationId xmlns:p14="http://schemas.microsoft.com/office/powerpoint/2010/main" val="57455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1987</Words>
  <Application>Microsoft Macintosh PowerPoint</Application>
  <PresentationFormat>Widescreen</PresentationFormat>
  <Paragraphs>190</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Aharoni</vt:lpstr>
      <vt:lpstr>Arial</vt:lpstr>
      <vt:lpstr>Calibri</vt:lpstr>
      <vt:lpstr>Calibri Light</vt:lpstr>
      <vt:lpstr>CMSS10</vt:lpstr>
      <vt:lpstr>Times New Roman</vt:lpstr>
      <vt:lpstr>Office Theme</vt:lpstr>
      <vt:lpstr>COMP3074 Mobile App Development I</vt:lpstr>
      <vt:lpstr>This week</vt:lpstr>
      <vt:lpstr>About this course: Instructor</vt:lpstr>
      <vt:lpstr>Office hours</vt:lpstr>
      <vt:lpstr>About this course</vt:lpstr>
      <vt:lpstr>What you should know starting the course</vt:lpstr>
      <vt:lpstr>What we will do: Android</vt:lpstr>
      <vt:lpstr>What we will do: React</vt:lpstr>
      <vt:lpstr>Evaluation system</vt:lpstr>
      <vt:lpstr>Assignments</vt:lpstr>
      <vt:lpstr>Labtests</vt:lpstr>
      <vt:lpstr>Project</vt:lpstr>
      <vt:lpstr>Quizzes</vt:lpstr>
      <vt:lpstr>Lab exercises </vt:lpstr>
      <vt:lpstr>Final Exam</vt:lpstr>
      <vt:lpstr>Grading System</vt:lpstr>
      <vt:lpstr>Books and materials</vt:lpstr>
      <vt:lpstr>QUESTIONS</vt:lpstr>
      <vt:lpstr>Mobile Apps – where to start</vt:lpstr>
      <vt:lpstr>What is your favorite mobile app?</vt:lpstr>
      <vt:lpstr>Simplicity</vt:lpstr>
      <vt:lpstr>Know the user</vt:lpstr>
      <vt:lpstr>Mobile platforms Canada</vt:lpstr>
      <vt:lpstr>Mobile platforms Worldwide</vt:lpstr>
      <vt:lpstr>Android</vt:lpstr>
      <vt:lpstr>Android</vt:lpstr>
      <vt:lpstr>Android Architecture</vt:lpstr>
      <vt:lpstr>Dalvik and ART</vt:lpstr>
      <vt:lpstr>Dalvik and ART</vt:lpstr>
      <vt:lpstr>Main components</vt:lpstr>
      <vt:lpstr>Activity</vt:lpstr>
      <vt:lpstr>Intent</vt:lpstr>
      <vt:lpstr>Service</vt:lpstr>
      <vt:lpstr>Content providers</vt:lpstr>
      <vt:lpstr>Introduction to App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COMP3074 Mobile App Development I</dc:title>
  <dc:creator>Przemyslaw Pawluk</dc:creator>
  <cp:lastModifiedBy>Przemyslaw Pawluk</cp:lastModifiedBy>
  <cp:revision>5</cp:revision>
  <dcterms:created xsi:type="dcterms:W3CDTF">2020-08-27T22:52:00Z</dcterms:created>
  <dcterms:modified xsi:type="dcterms:W3CDTF">2020-08-28T02:05:04Z</dcterms:modified>
</cp:coreProperties>
</file>